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 id="2147483703" r:id="rId2"/>
    <p:sldMasterId id="2147483713" r:id="rId3"/>
    <p:sldMasterId id="2147483723"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Roboto" panose="02000000000000000000" pitchFamily="2"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2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bridge was built in such a way that the wind would be able to pass above and below the structure rather than through the truss.  Once construction was finished, they found that it would sway and buckle under even mild wind conditions.  The bridge collapsed because winds of 40 miles per hour caused the left side of the bridge to rise and the right side to fall, and vice versa, while the center lined remained stationary.  Eventually the bridge’s movements proved to be too much which caused it to collapse. </a:t>
            </a:r>
          </a:p>
          <a:p>
            <a:pPr lvl="0">
              <a:spcBef>
                <a:spcPts val="0"/>
              </a:spcBef>
              <a:buNone/>
            </a:pPr>
            <a:r>
              <a:rPr lang="en"/>
              <a:t>Tacoma, Washington. 1940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Triangles, right angles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812863-FF81-054A-BF2A-09D108B8F97E}" type="datetimeFigureOut">
              <a:rPr lang="en-US" smtClean="0"/>
              <a:t>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28647700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812863-FF81-054A-BF2A-09D108B8F97E}" type="datetimeFigureOut">
              <a:rPr lang="en-US" smtClean="0"/>
              <a:t>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33596816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812863-FF81-054A-BF2A-09D108B8F97E}" type="datetimeFigureOut">
              <a:rPr lang="en-US" smtClean="0"/>
              <a:t>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40565065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65072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858581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extLst>
      <p:ext uri="{BB962C8B-B14F-4D97-AF65-F5344CB8AC3E}">
        <p14:creationId xmlns:p14="http://schemas.microsoft.com/office/powerpoint/2010/main" val="237296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4194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381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2338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671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69219"/>
            <a:ext cx="38671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632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398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812863-FF81-054A-BF2A-09D108B8F97E}" type="datetimeFigureOut">
              <a:rPr lang="en-US" smtClean="0"/>
              <a:t>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393259332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229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017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787675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255038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0891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744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6948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671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69219"/>
            <a:ext cx="38671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2402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069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800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812863-FF81-054A-BF2A-09D108B8F97E}" type="datetimeFigureOut">
              <a:rPr lang="en-US" smtClean="0"/>
              <a:t>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184249459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2393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955762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288531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612809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603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12311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671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69219"/>
            <a:ext cx="38671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009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6065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1084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612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812863-FF81-054A-BF2A-09D108B8F97E}" type="datetimeFigureOut">
              <a:rPr lang="en-US" smtClean="0"/>
              <a:t>2/17/21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207937031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134387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6795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812863-FF81-054A-BF2A-09D108B8F97E}" type="datetimeFigureOut">
              <a:rPr lang="en-US" smtClean="0"/>
              <a:t>2/17/21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5851003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812863-FF81-054A-BF2A-09D108B8F97E}" type="datetimeFigureOut">
              <a:rPr lang="en-US" smtClean="0"/>
              <a:t>2/17/21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215694141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12863-FF81-054A-BF2A-09D108B8F97E}" type="datetimeFigureOut">
              <a:rPr lang="en-US" smtClean="0"/>
              <a:t>2/17/21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48622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812863-FF81-054A-BF2A-09D108B8F97E}" type="datetimeFigureOut">
              <a:rPr lang="en-US" smtClean="0"/>
              <a:t>2/17/21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149222804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812863-FF81-054A-BF2A-09D108B8F97E}" type="datetimeFigureOut">
              <a:rPr lang="en-US" smtClean="0"/>
              <a:t>2/17/21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423119093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jp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jp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4.jp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812863-FF81-054A-BF2A-09D108B8F97E}" type="datetimeFigureOut">
              <a:rPr lang="en-US" smtClean="0"/>
              <a:t>2/17/21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lvl="0" algn="r">
              <a:spcBef>
                <a:spcPts val="0"/>
              </a:spcBef>
              <a:buNone/>
            </a:pPr>
            <a:fld id="{00000000-1234-1234-1234-123412341234}" type="slidenum">
              <a:rPr lang="en" sz="1000" smtClean="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22169638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02418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778026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21840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newgrandmas.com/link?url=http://www.rogersconnection.com/triangles/index.html" TargetMode="External"/><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com/v/XggxeuFDaDU" TargetMode="External"/><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idx="4294967295"/>
          </p:nvPr>
        </p:nvSpPr>
        <p:spPr>
          <a:xfrm>
            <a:off x="0" y="0"/>
            <a:ext cx="9144000" cy="2020888"/>
          </a:xfrm>
          <a:prstGeom prst="rect">
            <a:avLst/>
          </a:prstGeom>
        </p:spPr>
        <p:txBody>
          <a:bodyPr lIns="91425" tIns="91425" rIns="91425" bIns="91425" anchor="ctr" anchorCtr="0">
            <a:noAutofit/>
          </a:bodyPr>
          <a:lstStyle/>
          <a:p>
            <a:pPr lvl="0" algn="ctr">
              <a:spcBef>
                <a:spcPts val="0"/>
              </a:spcBef>
              <a:buNone/>
            </a:pPr>
            <a:r>
              <a:rPr lang="en" dirty="0">
                <a:solidFill>
                  <a:srgbClr val="802B35"/>
                </a:solidFill>
              </a:rPr>
              <a:t>Bridge Building!</a:t>
            </a:r>
          </a:p>
        </p:txBody>
      </p:sp>
      <p:pic>
        <p:nvPicPr>
          <p:cNvPr id="68" name="Shape 68"/>
          <p:cNvPicPr preferRelativeResize="0"/>
          <p:nvPr/>
        </p:nvPicPr>
        <p:blipFill>
          <a:blip r:embed="rId3">
            <a:alphaModFix/>
          </a:blip>
          <a:stretch>
            <a:fillRect/>
          </a:stretch>
        </p:blipFill>
        <p:spPr>
          <a:xfrm>
            <a:off x="82600" y="1915325"/>
            <a:ext cx="3327224" cy="2218149"/>
          </a:xfrm>
          <a:prstGeom prst="rect">
            <a:avLst/>
          </a:prstGeom>
          <a:noFill/>
          <a:ln>
            <a:noFill/>
          </a:ln>
        </p:spPr>
      </p:pic>
      <p:pic>
        <p:nvPicPr>
          <p:cNvPr id="69" name="Shape 69"/>
          <p:cNvPicPr preferRelativeResize="0"/>
          <p:nvPr/>
        </p:nvPicPr>
        <p:blipFill>
          <a:blip r:embed="rId4">
            <a:alphaModFix/>
          </a:blip>
          <a:stretch>
            <a:fillRect/>
          </a:stretch>
        </p:blipFill>
        <p:spPr>
          <a:xfrm>
            <a:off x="3636700" y="1915324"/>
            <a:ext cx="2583000" cy="2218150"/>
          </a:xfrm>
          <a:prstGeom prst="rect">
            <a:avLst/>
          </a:prstGeom>
          <a:noFill/>
          <a:ln>
            <a:noFill/>
          </a:ln>
        </p:spPr>
      </p:pic>
      <p:pic>
        <p:nvPicPr>
          <p:cNvPr id="70" name="Shape 70"/>
          <p:cNvPicPr preferRelativeResize="0"/>
          <p:nvPr/>
        </p:nvPicPr>
        <p:blipFill>
          <a:blip r:embed="rId5">
            <a:alphaModFix/>
          </a:blip>
          <a:stretch>
            <a:fillRect/>
          </a:stretch>
        </p:blipFill>
        <p:spPr>
          <a:xfrm>
            <a:off x="6395800" y="1915325"/>
            <a:ext cx="2583000" cy="2218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idx="4294967295"/>
          </p:nvPr>
        </p:nvSpPr>
        <p:spPr>
          <a:xfrm>
            <a:off x="925292" y="250852"/>
            <a:ext cx="7177087" cy="1362075"/>
          </a:xfrm>
          <a:prstGeom prst="rect">
            <a:avLst/>
          </a:prstGeom>
        </p:spPr>
        <p:txBody>
          <a:bodyPr lIns="91425" tIns="91425" rIns="91425" bIns="91425" anchor="ctr" anchorCtr="0">
            <a:noAutofit/>
          </a:bodyPr>
          <a:lstStyle/>
          <a:p>
            <a:pPr lvl="0" algn="ctr">
              <a:spcBef>
                <a:spcPts val="0"/>
              </a:spcBef>
              <a:buNone/>
            </a:pPr>
            <a:r>
              <a:rPr lang="en" dirty="0">
                <a:solidFill>
                  <a:srgbClr val="802B35"/>
                </a:solidFill>
              </a:rPr>
              <a:t>What Makes A Strong Bridge? </a:t>
            </a:r>
          </a:p>
        </p:txBody>
      </p:sp>
      <p:sp>
        <p:nvSpPr>
          <p:cNvPr id="76" name="Shape 76"/>
          <p:cNvSpPr txBox="1"/>
          <p:nvPr/>
        </p:nvSpPr>
        <p:spPr>
          <a:xfrm>
            <a:off x="406550" y="1872025"/>
            <a:ext cx="3363300" cy="2549700"/>
          </a:xfrm>
          <a:prstGeom prst="rect">
            <a:avLst/>
          </a:prstGeom>
          <a:noFill/>
          <a:ln>
            <a:noFill/>
          </a:ln>
        </p:spPr>
        <p:txBody>
          <a:bodyPr lIns="91425" tIns="91425" rIns="91425" bIns="91425" anchor="t" anchorCtr="0">
            <a:noAutofit/>
          </a:bodyPr>
          <a:lstStyle/>
          <a:p>
            <a:pPr marL="457200" lvl="0" indent="-342900" algn="ctr" rtl="0">
              <a:lnSpc>
                <a:spcPct val="115000"/>
              </a:lnSpc>
              <a:spcBef>
                <a:spcPts val="1000"/>
              </a:spcBef>
              <a:spcAft>
                <a:spcPts val="1000"/>
              </a:spcAft>
              <a:buSzPct val="100000"/>
              <a:buChar char="●"/>
            </a:pPr>
            <a:r>
              <a:rPr lang="en" sz="1800" dirty="0">
                <a:latin typeface="Times New Roman"/>
                <a:ea typeface="Times New Roman"/>
                <a:cs typeface="Times New Roman"/>
                <a:sym typeface="Times New Roman"/>
              </a:rPr>
              <a:t>The triangle shape has been found to be the strongest in bridge building, largely because </a:t>
            </a:r>
            <a:r>
              <a:rPr lang="en" sz="1800" dirty="0">
                <a:latin typeface="Times New Roman"/>
                <a:ea typeface="Times New Roman"/>
                <a:cs typeface="Times New Roman"/>
                <a:sym typeface="Times New Roman"/>
                <a:hlinkClick r:id="rId3"/>
              </a:rPr>
              <a:t>its angles do not change significantly</a:t>
            </a:r>
            <a:r>
              <a:rPr lang="en" sz="1800" dirty="0">
                <a:latin typeface="Times New Roman"/>
                <a:ea typeface="Times New Roman"/>
                <a:cs typeface="Times New Roman"/>
                <a:sym typeface="Times New Roman"/>
              </a:rPr>
              <a:t>, thus buckle, under stress as other shapes do</a:t>
            </a:r>
          </a:p>
        </p:txBody>
      </p:sp>
      <p:pic>
        <p:nvPicPr>
          <p:cNvPr id="77" name="Shape 77"/>
          <p:cNvPicPr preferRelativeResize="0"/>
          <p:nvPr/>
        </p:nvPicPr>
        <p:blipFill>
          <a:blip r:embed="rId4">
            <a:alphaModFix/>
          </a:blip>
          <a:stretch>
            <a:fillRect/>
          </a:stretch>
        </p:blipFill>
        <p:spPr>
          <a:xfrm>
            <a:off x="4879749" y="2025775"/>
            <a:ext cx="3363299" cy="22421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idx="4294967295"/>
          </p:nvPr>
        </p:nvSpPr>
        <p:spPr>
          <a:xfrm>
            <a:off x="1508777" y="111318"/>
            <a:ext cx="6004837" cy="1304925"/>
          </a:xfrm>
          <a:prstGeom prst="rect">
            <a:avLst/>
          </a:prstGeom>
        </p:spPr>
        <p:txBody>
          <a:bodyPr lIns="91425" tIns="91425" rIns="91425" bIns="91425" anchor="b" anchorCtr="0">
            <a:noAutofit/>
          </a:bodyPr>
          <a:lstStyle/>
          <a:p>
            <a:pPr marL="0" lvl="0" indent="0" algn="ctr">
              <a:lnSpc>
                <a:spcPct val="115000"/>
              </a:lnSpc>
              <a:spcBef>
                <a:spcPts val="1000"/>
              </a:spcBef>
              <a:spcAft>
                <a:spcPts val="1000"/>
              </a:spcAft>
              <a:buNone/>
            </a:pPr>
            <a:r>
              <a:rPr lang="en" dirty="0">
                <a:solidFill>
                  <a:srgbClr val="802B35"/>
                </a:solidFill>
              </a:rPr>
              <a:t>Can you list Any Famous Bridges You Know? </a:t>
            </a:r>
          </a:p>
        </p:txBody>
      </p:sp>
      <p:pic>
        <p:nvPicPr>
          <p:cNvPr id="83" name="Shape 83"/>
          <p:cNvPicPr preferRelativeResize="0"/>
          <p:nvPr/>
        </p:nvPicPr>
        <p:blipFill>
          <a:blip r:embed="rId3">
            <a:alphaModFix/>
          </a:blip>
          <a:stretch>
            <a:fillRect/>
          </a:stretch>
        </p:blipFill>
        <p:spPr>
          <a:xfrm>
            <a:off x="2048625" y="1495756"/>
            <a:ext cx="4813825" cy="294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471325" y="208075"/>
            <a:ext cx="8223250" cy="768350"/>
          </a:xfrm>
          <a:prstGeom prst="rect">
            <a:avLst/>
          </a:prstGeom>
        </p:spPr>
        <p:txBody>
          <a:bodyPr lIns="91425" tIns="91425" rIns="91425" bIns="91425" anchor="b" anchorCtr="0">
            <a:noAutofit/>
          </a:bodyPr>
          <a:lstStyle/>
          <a:p>
            <a:pPr lvl="0" algn="ctr">
              <a:spcBef>
                <a:spcPts val="0"/>
              </a:spcBef>
              <a:buNone/>
            </a:pPr>
            <a:r>
              <a:rPr lang="en" dirty="0">
                <a:solidFill>
                  <a:srgbClr val="802B35"/>
                </a:solidFill>
              </a:rPr>
              <a:t>Tacoma Bridge Collapse</a:t>
            </a:r>
          </a:p>
        </p:txBody>
      </p:sp>
      <p:sp>
        <p:nvSpPr>
          <p:cNvPr id="89" name="Shape 89" descr="Tacoma Bridge Collapse. Was this the wobbliest bridge in the world? Amazing footage of the collapse of the world's third largest suspension bridge (at the time),Tacoma Narrows Bridge, Washington, in 1940. The only casualty was a dog who had been left in a stalled car by its owner.   Watch here the clip &quot;Bomber Crashes into Empire State Building&quot; from 1945: https://www.youtube.com/watch?v=ZD69sP51u-s&amp;list=PLADB9C9B996134C1C&amp;index=14  90,000 HISTORIC CLIPS from 1886 - 1976, ALL FREE TO VIEW at http://www.britishpathe.com  Subscribe to British Pathe:  http://www.youtube.com/britishpathe  Follow us on Twitter:  @britishpathe.com  Join us on Facebook:  www.facebook.com/britishpathe" title="Tacoma Bridge Collapse">
            <a:hlinkClick r:id="rId3"/>
          </p:cNvPr>
          <p:cNvSpPr/>
          <p:nvPr/>
        </p:nvSpPr>
        <p:spPr>
          <a:xfrm>
            <a:off x="2296950" y="1069103"/>
            <a:ext cx="4572000" cy="3429000"/>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idx="4294967295"/>
          </p:nvPr>
        </p:nvSpPr>
        <p:spPr>
          <a:xfrm>
            <a:off x="460375" y="168400"/>
            <a:ext cx="8223250" cy="1150937"/>
          </a:xfrm>
          <a:prstGeom prst="rect">
            <a:avLst/>
          </a:prstGeom>
        </p:spPr>
        <p:txBody>
          <a:bodyPr lIns="91425" tIns="91425" rIns="91425" bIns="91425" anchor="ctr" anchorCtr="0">
            <a:noAutofit/>
          </a:bodyPr>
          <a:lstStyle/>
          <a:p>
            <a:pPr lvl="0" algn="ctr">
              <a:spcBef>
                <a:spcPts val="0"/>
              </a:spcBef>
              <a:buNone/>
            </a:pPr>
            <a:r>
              <a:rPr lang="en" dirty="0">
                <a:solidFill>
                  <a:srgbClr val="802B35"/>
                </a:solidFill>
              </a:rPr>
              <a:t>Bridge Ideas To Consider </a:t>
            </a:r>
          </a:p>
        </p:txBody>
      </p:sp>
      <p:pic>
        <p:nvPicPr>
          <p:cNvPr id="95" name="Shape 95"/>
          <p:cNvPicPr preferRelativeResize="0"/>
          <p:nvPr/>
        </p:nvPicPr>
        <p:blipFill>
          <a:blip r:embed="rId3">
            <a:alphaModFix/>
          </a:blip>
          <a:stretch>
            <a:fillRect/>
          </a:stretch>
        </p:blipFill>
        <p:spPr>
          <a:xfrm>
            <a:off x="516524" y="1128505"/>
            <a:ext cx="3648800" cy="3196125"/>
          </a:xfrm>
          <a:prstGeom prst="rect">
            <a:avLst/>
          </a:prstGeom>
          <a:noFill/>
          <a:ln>
            <a:noFill/>
          </a:ln>
        </p:spPr>
      </p:pic>
      <p:pic>
        <p:nvPicPr>
          <p:cNvPr id="96" name="Shape 96"/>
          <p:cNvPicPr preferRelativeResize="0"/>
          <p:nvPr/>
        </p:nvPicPr>
        <p:blipFill>
          <a:blip r:embed="rId4">
            <a:alphaModFix/>
          </a:blip>
          <a:stretch>
            <a:fillRect/>
          </a:stretch>
        </p:blipFill>
        <p:spPr>
          <a:xfrm>
            <a:off x="4477949" y="1747962"/>
            <a:ext cx="4450599" cy="214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idx="4294967295"/>
          </p:nvPr>
        </p:nvSpPr>
        <p:spPr>
          <a:xfrm>
            <a:off x="119269" y="220524"/>
            <a:ext cx="8223250" cy="942975"/>
          </a:xfrm>
          <a:prstGeom prst="rect">
            <a:avLst/>
          </a:prstGeom>
        </p:spPr>
        <p:txBody>
          <a:bodyPr lIns="91425" tIns="91425" rIns="91425" bIns="91425" anchor="b" anchorCtr="0">
            <a:noAutofit/>
          </a:bodyPr>
          <a:lstStyle/>
          <a:p>
            <a:pPr lvl="0" algn="ctr">
              <a:spcBef>
                <a:spcPts val="0"/>
              </a:spcBef>
              <a:buNone/>
            </a:pPr>
            <a:r>
              <a:rPr lang="en" sz="3600" dirty="0">
                <a:solidFill>
                  <a:srgbClr val="802B35"/>
                </a:solidFill>
              </a:rPr>
              <a:t>Materials: </a:t>
            </a:r>
          </a:p>
        </p:txBody>
      </p:sp>
      <p:sp>
        <p:nvSpPr>
          <p:cNvPr id="102" name="Shape 102"/>
          <p:cNvSpPr txBox="1">
            <a:spLocks noGrp="1"/>
          </p:cNvSpPr>
          <p:nvPr>
            <p:ph type="body" idx="4294967295"/>
          </p:nvPr>
        </p:nvSpPr>
        <p:spPr>
          <a:xfrm>
            <a:off x="1542552" y="1312544"/>
            <a:ext cx="4830859" cy="2876550"/>
          </a:xfrm>
          <a:prstGeom prst="rect">
            <a:avLst/>
          </a:prstGeom>
        </p:spPr>
        <p:txBody>
          <a:bodyPr lIns="91425" tIns="91425" rIns="91425" bIns="91425" anchor="t" anchorCtr="0">
            <a:noAutofit/>
          </a:bodyPr>
          <a:lstStyle/>
          <a:p>
            <a:pPr marL="457200" lvl="0" indent="-381000" algn="ctr" rtl="0">
              <a:lnSpc>
                <a:spcPct val="200000"/>
              </a:lnSpc>
              <a:spcBef>
                <a:spcPts val="0"/>
              </a:spcBef>
              <a:buSzPct val="100000"/>
              <a:buChar char="-"/>
            </a:pPr>
            <a:r>
              <a:rPr lang="en" sz="1800" dirty="0"/>
              <a:t>Spaghetti </a:t>
            </a:r>
          </a:p>
          <a:p>
            <a:pPr marL="457200" lvl="0" indent="-381000" algn="ctr" rtl="0">
              <a:lnSpc>
                <a:spcPct val="200000"/>
              </a:lnSpc>
              <a:spcBef>
                <a:spcPts val="0"/>
              </a:spcBef>
              <a:buSzPct val="100000"/>
              <a:buChar char="-"/>
            </a:pPr>
            <a:r>
              <a:rPr lang="en" sz="1800" dirty="0"/>
              <a:t>Marshmallows</a:t>
            </a:r>
          </a:p>
          <a:p>
            <a:pPr marL="457200" lvl="0" indent="-381000" algn="ctr" rtl="0">
              <a:lnSpc>
                <a:spcPct val="200000"/>
              </a:lnSpc>
              <a:spcBef>
                <a:spcPts val="0"/>
              </a:spcBef>
              <a:buSzPct val="100000"/>
              <a:buChar char="-"/>
            </a:pPr>
            <a:r>
              <a:rPr lang="en" sz="1800" dirty="0"/>
              <a:t>Paper Cup/Bowl</a:t>
            </a:r>
          </a:p>
          <a:p>
            <a:pPr marL="457200" lvl="0" indent="-381000" algn="ctr" rtl="0">
              <a:lnSpc>
                <a:spcPct val="200000"/>
              </a:lnSpc>
              <a:spcBef>
                <a:spcPts val="0"/>
              </a:spcBef>
              <a:buSzPct val="100000"/>
              <a:buChar char="-"/>
            </a:pPr>
            <a:r>
              <a:rPr lang="en" sz="1800" dirty="0"/>
              <a:t>Paperclips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idx="4294967295"/>
          </p:nvPr>
        </p:nvSpPr>
        <p:spPr>
          <a:xfrm>
            <a:off x="485029" y="108726"/>
            <a:ext cx="7886700" cy="675223"/>
          </a:xfrm>
          <a:prstGeom prst="rect">
            <a:avLst/>
          </a:prstGeom>
        </p:spPr>
        <p:txBody>
          <a:bodyPr lIns="91425" tIns="91425" rIns="91425" bIns="91425" anchor="ctr" anchorCtr="0">
            <a:noAutofit/>
          </a:bodyPr>
          <a:lstStyle/>
          <a:p>
            <a:pPr lvl="0" algn="ctr">
              <a:spcBef>
                <a:spcPts val="0"/>
              </a:spcBef>
              <a:buNone/>
            </a:pPr>
            <a:r>
              <a:rPr lang="en" dirty="0">
                <a:solidFill>
                  <a:srgbClr val="802B35"/>
                </a:solidFill>
              </a:rPr>
              <a:t>Making Bridges: </a:t>
            </a:r>
          </a:p>
        </p:txBody>
      </p:sp>
      <p:pic>
        <p:nvPicPr>
          <p:cNvPr id="108" name="Shape 108"/>
          <p:cNvPicPr preferRelativeResize="0"/>
          <p:nvPr/>
        </p:nvPicPr>
        <p:blipFill rotWithShape="1">
          <a:blip r:embed="rId3">
            <a:alphaModFix/>
          </a:blip>
          <a:srcRect l="39582" t="35328" r="39103" b="51851"/>
          <a:stretch/>
        </p:blipFill>
        <p:spPr>
          <a:xfrm>
            <a:off x="6063351" y="1524326"/>
            <a:ext cx="3080649" cy="1047424"/>
          </a:xfrm>
          <a:prstGeom prst="rect">
            <a:avLst/>
          </a:prstGeom>
          <a:noFill/>
          <a:ln>
            <a:noFill/>
          </a:ln>
        </p:spPr>
      </p:pic>
      <p:sp>
        <p:nvSpPr>
          <p:cNvPr id="109" name="Shape 109"/>
          <p:cNvSpPr txBox="1"/>
          <p:nvPr/>
        </p:nvSpPr>
        <p:spPr>
          <a:xfrm>
            <a:off x="279199" y="783949"/>
            <a:ext cx="5784151" cy="3636975"/>
          </a:xfrm>
          <a:prstGeom prst="rect">
            <a:avLst/>
          </a:prstGeom>
          <a:noFill/>
          <a:ln>
            <a:noFill/>
          </a:ln>
        </p:spPr>
        <p:txBody>
          <a:bodyPr lIns="91425" tIns="91425" rIns="91425" bIns="91425" anchor="t" anchorCtr="0">
            <a:noAutofit/>
          </a:bodyPr>
          <a:lstStyle/>
          <a:p>
            <a:pPr marL="342900" indent="-342900">
              <a:lnSpc>
                <a:spcPct val="115000"/>
              </a:lnSpc>
              <a:spcAft>
                <a:spcPts val="1000"/>
              </a:spcAft>
              <a:buFont typeface="+mj-lt"/>
              <a:buAutoNum type="arabicPeriod"/>
            </a:pPr>
            <a:r>
              <a:rPr lang="en" sz="1400" dirty="0"/>
              <a:t>Start by building the sides of the bridge with spaghetti and marshmallows in the shape of an isosceles rectangle. Make sure the top and bottom pieces are straight. </a:t>
            </a:r>
          </a:p>
          <a:p>
            <a:pPr marL="342900" indent="-342900">
              <a:lnSpc>
                <a:spcPct val="115000"/>
              </a:lnSpc>
              <a:spcAft>
                <a:spcPts val="1000"/>
              </a:spcAft>
              <a:buFont typeface="+mj-lt"/>
              <a:buAutoNum type="arabicPeriod"/>
            </a:pPr>
            <a:r>
              <a:rPr lang="en" sz="1400" dirty="0"/>
              <a:t>Next add small pipe cleaner pieces inside the framework to form triangles inside. </a:t>
            </a:r>
          </a:p>
          <a:p>
            <a:pPr marL="342900" indent="-342900">
              <a:lnSpc>
                <a:spcPct val="115000"/>
              </a:lnSpc>
              <a:spcAft>
                <a:spcPts val="1000"/>
              </a:spcAft>
              <a:buFont typeface="+mj-lt"/>
              <a:buAutoNum type="arabicPeriod"/>
            </a:pPr>
            <a:r>
              <a:rPr lang="en" sz="1400" dirty="0"/>
              <a:t>Decide the best way to construct the top and the bottom of the  bridge and attach the sides. </a:t>
            </a:r>
          </a:p>
          <a:p>
            <a:pPr marL="342900" indent="-342900">
              <a:lnSpc>
                <a:spcPct val="115000"/>
              </a:lnSpc>
              <a:spcAft>
                <a:spcPts val="1000"/>
              </a:spcAft>
              <a:buFont typeface="+mj-lt"/>
              <a:buAutoNum type="arabicPeriod"/>
            </a:pPr>
            <a:r>
              <a:rPr lang="en" sz="1400" dirty="0"/>
              <a:t>Test the bridge strength by placing a cup of paperclips on top of it. Count how many paperclips before it falls! </a:t>
            </a:r>
          </a:p>
          <a:p>
            <a:pPr marL="342900" indent="-342900">
              <a:lnSpc>
                <a:spcPct val="115000"/>
              </a:lnSpc>
              <a:spcAft>
                <a:spcPts val="1000"/>
              </a:spcAft>
              <a:buFont typeface="+mj-lt"/>
              <a:buAutoNum type="arabicPeriod"/>
            </a:pPr>
            <a:r>
              <a:rPr lang="en" sz="1400" dirty="0"/>
              <a:t>Keep in mind right angles and triangle shaped framework make stronger bridges</a:t>
            </a:r>
          </a:p>
          <a:p>
            <a:pPr marL="342900" indent="-342900">
              <a:lnSpc>
                <a:spcPct val="115000"/>
              </a:lnSpc>
              <a:spcAft>
                <a:spcPts val="1000"/>
              </a:spcAft>
              <a:buFont typeface="+mj-lt"/>
              <a:buAutoNum type="arabicPeriod"/>
            </a:pPr>
            <a:r>
              <a:rPr lang="en" sz="1400" dirty="0"/>
              <a:t>Keep in mind that you may split the spaghetti in half as well </a:t>
            </a:r>
          </a:p>
          <a:p>
            <a:pPr marL="342900" lvl="0" indent="-342900">
              <a:lnSpc>
                <a:spcPct val="115000"/>
              </a:lnSpc>
              <a:spcAft>
                <a:spcPts val="1000"/>
              </a:spcAft>
              <a:buFont typeface="+mj-lt"/>
              <a:buAutoNum type="arabicPeriod"/>
            </a:pPr>
            <a:endParaRPr lang="en" sz="1400" dirty="0">
              <a:solidFill>
                <a:srgbClr val="666666"/>
              </a:solidFill>
            </a:endParaRPr>
          </a:p>
          <a:p>
            <a:pPr marL="571500" lvl="0" indent="-342900" rtl="0">
              <a:spcBef>
                <a:spcPts val="0"/>
              </a:spcBef>
              <a:buClr>
                <a:srgbClr val="666666"/>
              </a:buClr>
              <a:buFont typeface="+mj-lt"/>
              <a:buAutoNum type="arabicPeriod"/>
            </a:pPr>
            <a:endParaRPr lang="en" sz="1400" dirty="0"/>
          </a:p>
        </p:txBody>
      </p:sp>
      <p:pic>
        <p:nvPicPr>
          <p:cNvPr id="111" name="Shape 111"/>
          <p:cNvPicPr preferRelativeResize="0"/>
          <p:nvPr/>
        </p:nvPicPr>
        <p:blipFill rotWithShape="1">
          <a:blip r:embed="rId3">
            <a:alphaModFix/>
          </a:blip>
          <a:srcRect l="38142" t="51851" r="37338" b="35328"/>
          <a:stretch/>
        </p:blipFill>
        <p:spPr>
          <a:xfrm>
            <a:off x="5883625" y="2637613"/>
            <a:ext cx="3440100" cy="894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idx="4294967295"/>
          </p:nvPr>
        </p:nvSpPr>
        <p:spPr>
          <a:xfrm>
            <a:off x="2345635" y="128465"/>
            <a:ext cx="4044950" cy="857498"/>
          </a:xfrm>
          <a:prstGeom prst="rect">
            <a:avLst/>
          </a:prstGeom>
        </p:spPr>
        <p:txBody>
          <a:bodyPr lIns="91425" tIns="91425" rIns="91425" bIns="91425" anchor="ctr" anchorCtr="0">
            <a:noAutofit/>
          </a:bodyPr>
          <a:lstStyle/>
          <a:p>
            <a:pPr lvl="0" algn="ctr">
              <a:spcBef>
                <a:spcPts val="0"/>
              </a:spcBef>
              <a:buNone/>
            </a:pPr>
            <a:r>
              <a:rPr lang="en" dirty="0">
                <a:solidFill>
                  <a:srgbClr val="802B35"/>
                </a:solidFill>
              </a:rPr>
              <a:t>Wrap Up</a:t>
            </a:r>
          </a:p>
        </p:txBody>
      </p:sp>
      <p:sp>
        <p:nvSpPr>
          <p:cNvPr id="118" name="Shape 118"/>
          <p:cNvSpPr txBox="1">
            <a:spLocks noGrp="1"/>
          </p:cNvSpPr>
          <p:nvPr>
            <p:ph type="subTitle" idx="4294967295"/>
          </p:nvPr>
        </p:nvSpPr>
        <p:spPr>
          <a:xfrm>
            <a:off x="1375576" y="1206183"/>
            <a:ext cx="5891916" cy="3306762"/>
          </a:xfrm>
          <a:prstGeom prst="rect">
            <a:avLst/>
          </a:prstGeom>
        </p:spPr>
        <p:txBody>
          <a:bodyPr lIns="91425" tIns="91425" rIns="91425" bIns="91425" anchor="t" anchorCtr="0">
            <a:noAutofit/>
          </a:bodyPr>
          <a:lstStyle/>
          <a:p>
            <a:pPr marL="457200" lvl="0" indent="-228600" algn="l" rtl="0">
              <a:spcBef>
                <a:spcPts val="0"/>
              </a:spcBef>
              <a:buChar char="●"/>
            </a:pPr>
            <a:r>
              <a:rPr lang="en" sz="1800" dirty="0"/>
              <a:t>What geometric shapes make the strongest bridges</a:t>
            </a:r>
          </a:p>
          <a:p>
            <a:pPr marL="457200" lvl="0" indent="-228600" algn="l">
              <a:spcBef>
                <a:spcPts val="0"/>
              </a:spcBef>
              <a:buChar char="●"/>
            </a:pPr>
            <a:r>
              <a:rPr lang="en" sz="1800" dirty="0"/>
              <a:t>What else makes a bridge strong</a:t>
            </a:r>
          </a:p>
        </p:txBody>
      </p:sp>
    </p:spTree>
  </p:cSld>
  <p:clrMapOvr>
    <a:masterClrMapping/>
  </p:clrMapOvr>
</p:sld>
</file>

<file path=ppt/theme/theme1.xml><?xml version="1.0" encoding="utf-8"?>
<a:theme xmlns:a="http://schemas.openxmlformats.org/drawingml/2006/main" name="CTS_Presentation_Template_2017_w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S_Presentation_Template_2017_wide" id="{16D270ED-C502-D64E-89E0-026B93C17D5B}" vid="{3F8464CE-7C4C-1F42-831D-9710621E69B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S_Presentation_Template_2017_wide" id="{16D270ED-C502-D64E-89E0-026B93C17D5B}" vid="{8838D8FA-7E6E-9145-9926-C88CB70689E1}"/>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S_Presentation_Template_2017_wide" id="{16D270ED-C502-D64E-89E0-026B93C17D5B}" vid="{095015D7-FD02-F349-9E3C-F177C1FB63B1}"/>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S_Presentation_Template_2017_wide" id="{16D270ED-C502-D64E-89E0-026B93C17D5B}" vid="{ECAE2ED0-51B3-6045-B3B4-D5E7423B9CF8}"/>
    </a:ext>
  </a:ext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CTS_Presentation_Template_2017_wide</Template>
  <TotalTime>0</TotalTime>
  <Words>302</Words>
  <Application>Microsoft Macintosh PowerPoint</Application>
  <PresentationFormat>On-screen Show (16:9)</PresentationFormat>
  <Paragraphs>24</Paragraphs>
  <Slides>8</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vt:i4>
      </vt:variant>
    </vt:vector>
  </HeadingPairs>
  <TitlesOfParts>
    <vt:vector size="17" baseType="lpstr">
      <vt:lpstr>Times New Roman</vt:lpstr>
      <vt:lpstr>Calibri</vt:lpstr>
      <vt:lpstr>Roboto</vt:lpstr>
      <vt:lpstr>Arial</vt:lpstr>
      <vt:lpstr>Calibri Light</vt:lpstr>
      <vt:lpstr>CTS_Presentation_Template_2017_wide</vt:lpstr>
      <vt:lpstr>1_Custom Design</vt:lpstr>
      <vt:lpstr>Custom Design</vt:lpstr>
      <vt:lpstr>2_Custom Design</vt:lpstr>
      <vt:lpstr>Bridge Building!</vt:lpstr>
      <vt:lpstr>What Makes A Strong Bridge? </vt:lpstr>
      <vt:lpstr>Can you list Any Famous Bridges You Know? </vt:lpstr>
      <vt:lpstr>Tacoma Bridge Collapse</vt:lpstr>
      <vt:lpstr>Bridge Ideas To Consider </vt:lpstr>
      <vt:lpstr>Materials: </vt:lpstr>
      <vt:lpstr>Making Bridges: </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Building!</dc:title>
  <cp:lastModifiedBy>Angela M Kronebusch</cp:lastModifiedBy>
  <cp:revision>1</cp:revision>
  <dcterms:modified xsi:type="dcterms:W3CDTF">2021-02-17T15:30:36Z</dcterms:modified>
</cp:coreProperties>
</file>